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60" r:id="rId6"/>
    <p:sldId id="259" r:id="rId7"/>
    <p:sldId id="263" r:id="rId8"/>
    <p:sldId id="267" r:id="rId9"/>
    <p:sldId id="270" r:id="rId10"/>
    <p:sldId id="264" r:id="rId11"/>
    <p:sldId id="271" r:id="rId12"/>
    <p:sldId id="275" r:id="rId13"/>
    <p:sldId id="276" r:id="rId14"/>
    <p:sldId id="265" r:id="rId15"/>
    <p:sldId id="272" r:id="rId16"/>
    <p:sldId id="273" r:id="rId17"/>
    <p:sldId id="274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anrope" panose="020B0604020202020204" charset="0"/>
      <p:regular r:id="rId24"/>
    </p:embeddedFont>
    <p:embeddedFont>
      <p:font typeface="Prata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04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221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3490913"/>
            <a:ext cx="7556421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📊</a:t>
            </a: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Presentation</a:t>
            </a:r>
            <a:r>
              <a:rPr lang="en-US" sz="39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: Complaint Management System</a:t>
            </a:r>
            <a:endParaRPr lang="en-US" sz="39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88C6E-C57E-4B78-8327-B2171D28A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0" y="962025"/>
            <a:ext cx="584835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083"/>
            <a:ext cx="633019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Dashboard</a:t>
            </a:r>
            <a:endParaRPr lang="en-US" sz="3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869996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4" name="Text 2"/>
          <p:cNvSpPr/>
          <p:nvPr/>
        </p:nvSpPr>
        <p:spPr>
          <a:xfrm>
            <a:off x="868204" y="198340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1438632" y="19382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View All Complaints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793790" y="271331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7" name="Text 5"/>
          <p:cNvSpPr/>
          <p:nvPr/>
        </p:nvSpPr>
        <p:spPr>
          <a:xfrm>
            <a:off x="868204" y="282672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1438632" y="2781538"/>
            <a:ext cx="34810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Approve Pending Complaints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355663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0" name="Text 8"/>
          <p:cNvSpPr/>
          <p:nvPr/>
        </p:nvSpPr>
        <p:spPr>
          <a:xfrm>
            <a:off x="868204" y="367004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1438632" y="36248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View All Users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439995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3" name="Text 11"/>
          <p:cNvSpPr/>
          <p:nvPr/>
        </p:nvSpPr>
        <p:spPr>
          <a:xfrm>
            <a:off x="868204" y="451336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38632" y="44681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Assign Employee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524327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6" name="Text 14"/>
          <p:cNvSpPr/>
          <p:nvPr/>
        </p:nvSpPr>
        <p:spPr>
          <a:xfrm>
            <a:off x="868204" y="535668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7" name="Text 15"/>
          <p:cNvSpPr/>
          <p:nvPr/>
        </p:nvSpPr>
        <p:spPr>
          <a:xfrm>
            <a:off x="1438632" y="53114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 Employee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93790" y="608659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9" name="Text 17"/>
          <p:cNvSpPr/>
          <p:nvPr/>
        </p:nvSpPr>
        <p:spPr>
          <a:xfrm>
            <a:off x="868204" y="620000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20" name="Text 18"/>
          <p:cNvSpPr/>
          <p:nvPr/>
        </p:nvSpPr>
        <p:spPr>
          <a:xfrm>
            <a:off x="1438632" y="6154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Delete Employee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93790" y="692991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22" name="Text 20"/>
          <p:cNvSpPr/>
          <p:nvPr/>
        </p:nvSpPr>
        <p:spPr>
          <a:xfrm>
            <a:off x="868204" y="704332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23" name="Text 21"/>
          <p:cNvSpPr/>
          <p:nvPr/>
        </p:nvSpPr>
        <p:spPr>
          <a:xfrm>
            <a:off x="1438632" y="69981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Logout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C3A22EC-FB1A-4A2F-8E2C-A3677B9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9" y="1717278"/>
            <a:ext cx="6987471" cy="46687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2549" y="1421574"/>
            <a:ext cx="3863935" cy="825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Manual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58883" y="2384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 Login/Register</a:t>
            </a:r>
            <a:endParaRPr lang="en-US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010245" y="2785737"/>
            <a:ext cx="5752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Enter username &amp; password to access the system.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97FB76-96FA-47EC-B2B2-1E08028B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40" y="3883138"/>
            <a:ext cx="4401164" cy="24863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ED71012-2A36-4BFE-B5BF-385841E51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620" y="3959349"/>
            <a:ext cx="5220429" cy="24101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C8CB43-48F6-435F-9D4F-963D2A76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17" y="3532865"/>
            <a:ext cx="5506218" cy="2876951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7C59ECF4-D530-4879-AD4B-4B88DAC69A36}"/>
              </a:ext>
            </a:extLst>
          </p:cNvPr>
          <p:cNvSpPr/>
          <p:nvPr/>
        </p:nvSpPr>
        <p:spPr>
          <a:xfrm>
            <a:off x="834092" y="2088061"/>
            <a:ext cx="448085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2. Compose &amp; Track Complaint</a:t>
            </a:r>
            <a:endParaRPr lang="en-US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416F231-6F52-4D88-AA7A-10F2862C8043}"/>
              </a:ext>
            </a:extLst>
          </p:cNvPr>
          <p:cNvSpPr/>
          <p:nvPr/>
        </p:nvSpPr>
        <p:spPr>
          <a:xfrm>
            <a:off x="834092" y="2523660"/>
            <a:ext cx="5752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your unique complaint ID to monitor its progress.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26DFD8-F8D6-44A2-AD5B-59274B43A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246" y="3991903"/>
            <a:ext cx="5268060" cy="1952898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368BEB5A-4E7D-4786-A1A5-5BBEF0B519F9}"/>
              </a:ext>
            </a:extLst>
          </p:cNvPr>
          <p:cNvSpPr/>
          <p:nvPr/>
        </p:nvSpPr>
        <p:spPr>
          <a:xfrm>
            <a:off x="5162549" y="1008605"/>
            <a:ext cx="3863935" cy="825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Manual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063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209F6-C5D1-4DD8-8021-4C4391E79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436978"/>
            <a:ext cx="7059010" cy="1514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24E67-E11B-4EC9-A437-76DF1E30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58" y="4227370"/>
            <a:ext cx="4067743" cy="1924319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536A8D41-E302-4212-B83F-4E7B432FFD98}"/>
              </a:ext>
            </a:extLst>
          </p:cNvPr>
          <p:cNvSpPr/>
          <p:nvPr/>
        </p:nvSpPr>
        <p:spPr>
          <a:xfrm>
            <a:off x="631658" y="284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 Submit Complaint</a:t>
            </a:r>
            <a:endParaRPr lang="en-US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C68AB07-6D56-49FF-BC4C-C835E84FB394}"/>
              </a:ext>
            </a:extLst>
          </p:cNvPr>
          <p:cNvSpPr/>
          <p:nvPr/>
        </p:nvSpPr>
        <p:spPr>
          <a:xfrm>
            <a:off x="631658" y="3439086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Choose a category and provide detailed information.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C7D48C9B-7B20-43DD-B380-C30742B3E501}"/>
              </a:ext>
            </a:extLst>
          </p:cNvPr>
          <p:cNvSpPr/>
          <p:nvPr/>
        </p:nvSpPr>
        <p:spPr>
          <a:xfrm>
            <a:off x="7315200" y="27773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4. About Us</a:t>
            </a:r>
            <a:endParaRPr lang="en-US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72C7840-A903-4CC9-932A-E260E0DF7B16}"/>
              </a:ext>
            </a:extLst>
          </p:cNvPr>
          <p:cNvSpPr/>
          <p:nvPr/>
        </p:nvSpPr>
        <p:spPr>
          <a:xfrm>
            <a:off x="7315200" y="3370447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anose="020B0604020202020204" charset="0"/>
              </a:rPr>
              <a:t>To know about the developer</a:t>
            </a: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7C5B4B99-CE7B-473C-8B14-239EEF3A0E14}"/>
              </a:ext>
            </a:extLst>
          </p:cNvPr>
          <p:cNvSpPr/>
          <p:nvPr/>
        </p:nvSpPr>
        <p:spPr>
          <a:xfrm>
            <a:off x="5162549" y="1163937"/>
            <a:ext cx="3863935" cy="825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Manual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9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124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</a:t>
            </a:r>
            <a:endParaRPr lang="en-US" sz="3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28161"/>
            <a:ext cx="4215289" cy="2254687"/>
          </a:xfrm>
          <a:prstGeom prst="roundRect">
            <a:avLst>
              <a:gd name="adj" fmla="val 1320"/>
            </a:avLst>
          </a:prstGeom>
          <a:solidFill>
            <a:srgbClr val="404245"/>
          </a:solidFill>
          <a:ln/>
        </p:spPr>
      </p:sp>
      <p:sp>
        <p:nvSpPr>
          <p:cNvPr id="4" name="Shape 2"/>
          <p:cNvSpPr/>
          <p:nvPr/>
        </p:nvSpPr>
        <p:spPr>
          <a:xfrm>
            <a:off x="992148" y="262651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84482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59" y="2756654"/>
            <a:ext cx="267891" cy="334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34201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Efficiency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3849410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Digital complaint handling streamlines processes.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2428161"/>
            <a:ext cx="4215408" cy="2254687"/>
          </a:xfrm>
          <a:prstGeom prst="roundRect">
            <a:avLst>
              <a:gd name="adj" fmla="val 1320"/>
            </a:avLst>
          </a:prstGeom>
          <a:solidFill>
            <a:srgbClr val="404245"/>
          </a:solidFill>
          <a:ln/>
        </p:spPr>
      </p:sp>
      <p:sp>
        <p:nvSpPr>
          <p:cNvPr id="9" name="Shape 6"/>
          <p:cNvSpPr/>
          <p:nvPr/>
        </p:nvSpPr>
        <p:spPr>
          <a:xfrm>
            <a:off x="5405795" y="262651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84482D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506" y="2756654"/>
            <a:ext cx="267891" cy="3349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5795" y="34201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Transparency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05795" y="3849410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Every complaint is tracked for clear visibility.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2428161"/>
            <a:ext cx="4215289" cy="2254687"/>
          </a:xfrm>
          <a:prstGeom prst="roundRect">
            <a:avLst>
              <a:gd name="adj" fmla="val 1320"/>
            </a:avLst>
          </a:prstGeom>
          <a:solidFill>
            <a:srgbClr val="404245"/>
          </a:solidFill>
          <a:ln/>
        </p:spPr>
      </p:sp>
      <p:sp>
        <p:nvSpPr>
          <p:cNvPr id="14" name="Shape 10"/>
          <p:cNvSpPr/>
          <p:nvPr/>
        </p:nvSpPr>
        <p:spPr>
          <a:xfrm>
            <a:off x="9819561" y="262651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84482D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3272" y="2756654"/>
            <a:ext cx="267891" cy="3349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19561" y="34201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Scalability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19561" y="3849410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Supports multiple users and staff members.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93790" y="4881205"/>
            <a:ext cx="6422112" cy="1937147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19" name="Shape 14"/>
          <p:cNvSpPr/>
          <p:nvPr/>
        </p:nvSpPr>
        <p:spPr>
          <a:xfrm>
            <a:off x="992148" y="507956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84482D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859" y="5209699"/>
            <a:ext cx="267891" cy="3349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92148" y="58732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User-Friendly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92148" y="6302454"/>
            <a:ext cx="60253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Intuitive menu-driven interface for ease of use.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414260" y="4881205"/>
            <a:ext cx="6422231" cy="1937147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24" name="Shape 18"/>
          <p:cNvSpPr/>
          <p:nvPr/>
        </p:nvSpPr>
        <p:spPr>
          <a:xfrm>
            <a:off x="7612618" y="507956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84482D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329" y="5209699"/>
            <a:ext cx="267891" cy="33492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12618" y="58732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Accountability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12618" y="6302454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Admin and Employee monitoring ensures responsibility.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9250"/>
            <a:ext cx="5521285" cy="720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Scope of the System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118009"/>
            <a:ext cx="6422231" cy="1251109"/>
          </a:xfrm>
          <a:prstGeom prst="roundRect">
            <a:avLst>
              <a:gd name="adj" fmla="val 8770"/>
            </a:avLst>
          </a:prstGeom>
          <a:solidFill>
            <a:srgbClr val="404245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3118009"/>
            <a:ext cx="91440" cy="1251109"/>
          </a:xfrm>
          <a:prstGeom prst="roundRect">
            <a:avLst>
              <a:gd name="adj" fmla="val 32558"/>
            </a:avLst>
          </a:prstGeom>
          <a:solidFill>
            <a:srgbClr val="84482D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33392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Broad Applicability</a:t>
            </a:r>
            <a:endParaRPr lang="en-US" sz="2300" dirty="0">
              <a:solidFill>
                <a:srgbClr val="FFFFFF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083588" y="3830360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Useful for organizations, municipalities, and service providers.</a:t>
            </a:r>
            <a:endParaRPr lang="en-US" sz="1550" dirty="0">
              <a:solidFill>
                <a:srgbClr val="FFFFFF"/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7414379" y="3118009"/>
            <a:ext cx="6422231" cy="1251109"/>
          </a:xfrm>
          <a:prstGeom prst="roundRect">
            <a:avLst>
              <a:gd name="adj" fmla="val 8770"/>
            </a:avLst>
          </a:prstGeom>
          <a:solidFill>
            <a:srgbClr val="404245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3118009"/>
            <a:ext cx="91440" cy="1251109"/>
          </a:xfrm>
          <a:prstGeom prst="roundRect">
            <a:avLst>
              <a:gd name="adj" fmla="val 32558"/>
            </a:avLst>
          </a:prstGeom>
          <a:solidFill>
            <a:srgbClr val="84482D"/>
          </a:solidFill>
          <a:ln/>
        </p:spPr>
      </p:sp>
      <p:sp>
        <p:nvSpPr>
          <p:cNvPr id="9" name="Text 7"/>
          <p:cNvSpPr/>
          <p:nvPr/>
        </p:nvSpPr>
        <p:spPr>
          <a:xfrm>
            <a:off x="7704177" y="33392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Multi-User Support</a:t>
            </a:r>
            <a:endParaRPr lang="en-US" sz="2300" dirty="0">
              <a:solidFill>
                <a:srgbClr val="FFFFFF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7704177" y="3830360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Capable of handling multiple users &amp; staff simultaneously.</a:t>
            </a:r>
            <a:endParaRPr lang="en-US" sz="1550" dirty="0">
              <a:solidFill>
                <a:srgbClr val="FFFFFF"/>
              </a:solidFill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567476"/>
            <a:ext cx="6422231" cy="1251109"/>
          </a:xfrm>
          <a:prstGeom prst="roundRect">
            <a:avLst>
              <a:gd name="adj" fmla="val 8770"/>
            </a:avLst>
          </a:prstGeom>
          <a:solidFill>
            <a:srgbClr val="404245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567476"/>
            <a:ext cx="91440" cy="1251109"/>
          </a:xfrm>
          <a:prstGeom prst="roundRect">
            <a:avLst>
              <a:gd name="adj" fmla="val 32558"/>
            </a:avLst>
          </a:prstGeom>
          <a:solidFill>
            <a:srgbClr val="84482D"/>
          </a:solidFill>
          <a:ln/>
        </p:spPr>
      </p:sp>
      <p:sp>
        <p:nvSpPr>
          <p:cNvPr id="13" name="Text 11"/>
          <p:cNvSpPr/>
          <p:nvPr/>
        </p:nvSpPr>
        <p:spPr>
          <a:xfrm>
            <a:off x="1083588" y="47886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Scalability</a:t>
            </a:r>
            <a:endParaRPr lang="en-US" sz="2300" dirty="0">
              <a:solidFill>
                <a:srgbClr val="FFFFFF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83588" y="5279827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Designed to be scalable for large complaint databases.</a:t>
            </a:r>
            <a:endParaRPr lang="en-US" sz="1550" dirty="0">
              <a:solidFill>
                <a:srgbClr val="FFFFFF"/>
              </a:solidFill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14379" y="4567476"/>
            <a:ext cx="6422231" cy="1251109"/>
          </a:xfrm>
          <a:prstGeom prst="roundRect">
            <a:avLst>
              <a:gd name="adj" fmla="val 8770"/>
            </a:avLst>
          </a:prstGeom>
          <a:solidFill>
            <a:srgbClr val="404245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567476"/>
            <a:ext cx="91440" cy="1251109"/>
          </a:xfrm>
          <a:prstGeom prst="roundRect">
            <a:avLst>
              <a:gd name="adj" fmla="val 32558"/>
            </a:avLst>
          </a:prstGeom>
          <a:solidFill>
            <a:srgbClr val="84482D"/>
          </a:solidFill>
          <a:ln/>
        </p:spPr>
      </p:sp>
      <p:sp>
        <p:nvSpPr>
          <p:cNvPr id="17" name="Text 15"/>
          <p:cNvSpPr/>
          <p:nvPr/>
        </p:nvSpPr>
        <p:spPr>
          <a:xfrm>
            <a:off x="7704177" y="47886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Foundation</a:t>
            </a:r>
            <a:endParaRPr lang="en-US" sz="2300" dirty="0">
              <a:solidFill>
                <a:srgbClr val="FFFFFF"/>
              </a:solidFill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04177" y="5279827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Provides a strong basis for future web/mobile app development.</a:t>
            </a:r>
            <a:endParaRPr lang="en-US" sz="15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4075"/>
            <a:ext cx="551176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Enhancements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104078"/>
            <a:ext cx="13042821" cy="2728317"/>
          </a:xfrm>
          <a:prstGeom prst="roundRect">
            <a:avLst>
              <a:gd name="adj" fmla="val 1091"/>
            </a:avLst>
          </a:prstGeom>
          <a:solidFill>
            <a:srgbClr val="40424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104078"/>
            <a:ext cx="6521410" cy="1205389"/>
          </a:xfrm>
          <a:prstGeom prst="roundRect">
            <a:avLst>
              <a:gd name="adj" fmla="val 2470"/>
            </a:avLst>
          </a:prstGeom>
          <a:solidFill>
            <a:srgbClr val="404245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3302437"/>
            <a:ext cx="301263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Integration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992148" y="3793569"/>
            <a:ext cx="58269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Transition to MySQL/SQLite for robust data management.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315200" y="3104078"/>
            <a:ext cx="6521410" cy="1205389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3104078"/>
            <a:ext cx="22860" cy="1205389"/>
          </a:xfrm>
          <a:prstGeom prst="roundRect">
            <a:avLst>
              <a:gd name="adj" fmla="val 130232"/>
            </a:avLst>
          </a:prstGeom>
          <a:solidFill>
            <a:srgbClr val="595B5E"/>
          </a:solidFill>
          <a:ln/>
        </p:spPr>
      </p:sp>
      <p:sp>
        <p:nvSpPr>
          <p:cNvPr id="9" name="Text 7"/>
          <p:cNvSpPr/>
          <p:nvPr/>
        </p:nvSpPr>
        <p:spPr>
          <a:xfrm>
            <a:off x="7811333" y="33024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GUI Support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811333" y="3793569"/>
            <a:ext cx="58269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a graphical user interface for enhanced usability.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067193" y="3458706"/>
            <a:ext cx="496133" cy="496133"/>
          </a:xfrm>
          <a:prstGeom prst="roundRect">
            <a:avLst>
              <a:gd name="adj" fmla="val 6001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56" y="3551694"/>
            <a:ext cx="248007" cy="310039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93790" y="4309467"/>
            <a:ext cx="6521410" cy="1522928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4309467"/>
            <a:ext cx="6521410" cy="22860"/>
          </a:xfrm>
          <a:prstGeom prst="roundRect">
            <a:avLst>
              <a:gd name="adj" fmla="val 130232"/>
            </a:avLst>
          </a:prstGeom>
          <a:solidFill>
            <a:srgbClr val="595B5E"/>
          </a:solidFill>
          <a:ln/>
        </p:spPr>
      </p:sp>
      <p:sp>
        <p:nvSpPr>
          <p:cNvPr id="15" name="Text 12"/>
          <p:cNvSpPr/>
          <p:nvPr/>
        </p:nvSpPr>
        <p:spPr>
          <a:xfrm>
            <a:off x="992148" y="4507825"/>
            <a:ext cx="352198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Mobile/Web Application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992148" y="4998958"/>
            <a:ext cx="58269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 dedicated applications for broader accessibility.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315200" y="4309467"/>
            <a:ext cx="6521410" cy="1522928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4309467"/>
            <a:ext cx="22860" cy="1522928"/>
          </a:xfrm>
          <a:prstGeom prst="roundRect">
            <a:avLst>
              <a:gd name="adj" fmla="val 130232"/>
            </a:avLst>
          </a:prstGeom>
          <a:solidFill>
            <a:srgbClr val="595B5E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4309467"/>
            <a:ext cx="6521410" cy="22860"/>
          </a:xfrm>
          <a:prstGeom prst="roundRect">
            <a:avLst>
              <a:gd name="adj" fmla="val 130232"/>
            </a:avLst>
          </a:prstGeom>
          <a:solidFill>
            <a:srgbClr val="595B5E"/>
          </a:solidFill>
          <a:ln/>
        </p:spPr>
      </p:sp>
      <p:sp>
        <p:nvSpPr>
          <p:cNvPr id="20" name="Text 17"/>
          <p:cNvSpPr/>
          <p:nvPr/>
        </p:nvSpPr>
        <p:spPr>
          <a:xfrm>
            <a:off x="7811333" y="4507825"/>
            <a:ext cx="333577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Notifications &amp; Reports</a:t>
            </a:r>
            <a:endParaRPr lang="en-US" sz="2300" dirty="0"/>
          </a:p>
        </p:txBody>
      </p:sp>
      <p:sp>
        <p:nvSpPr>
          <p:cNvPr id="21" name="Text 18"/>
          <p:cNvSpPr/>
          <p:nvPr/>
        </p:nvSpPr>
        <p:spPr>
          <a:xfrm>
            <a:off x="7811333" y="4998958"/>
            <a:ext cx="582691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 features for automated notifications and comprehensive reporting.</a:t>
            </a:r>
            <a:endParaRPr lang="en-US" sz="1550" dirty="0"/>
          </a:p>
        </p:txBody>
      </p:sp>
      <p:sp>
        <p:nvSpPr>
          <p:cNvPr id="22" name="Shape 19"/>
          <p:cNvSpPr/>
          <p:nvPr/>
        </p:nvSpPr>
        <p:spPr>
          <a:xfrm>
            <a:off x="7067193" y="4822805"/>
            <a:ext cx="496133" cy="496133"/>
          </a:xfrm>
          <a:prstGeom prst="roundRect">
            <a:avLst>
              <a:gd name="adj" fmla="val 6001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56" y="4915793"/>
            <a:ext cx="248007" cy="3100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629210" y="2856964"/>
            <a:ext cx="3797260" cy="551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947737" y="3970497"/>
            <a:ext cx="1273492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Complaint Management System offers a reliable and transparent solution for handling complaints. It provides a strong foundation for future upgrades and effectively brings users, staff, and admins together under one cohesive digital platform.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613597" y="860345"/>
            <a:ext cx="8750260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Meet The Team</a:t>
            </a:r>
            <a:endParaRPr lang="en-US" sz="3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E1FA8F-D1C6-4335-ABD9-4408293F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316975"/>
            <a:ext cx="3119568" cy="3327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7392F-B917-49EF-B1D0-4B045E7D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419" y="2316975"/>
            <a:ext cx="3588617" cy="3327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E59C79-12D2-4707-AF1B-32549200A6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76" b="25224"/>
          <a:stretch/>
        </p:blipFill>
        <p:spPr>
          <a:xfrm>
            <a:off x="10286387" y="2316975"/>
            <a:ext cx="3691804" cy="3327540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83C16962-F9C4-46AA-9852-631D4779AE3C}"/>
              </a:ext>
            </a:extLst>
          </p:cNvPr>
          <p:cNvSpPr/>
          <p:nvPr/>
        </p:nvSpPr>
        <p:spPr>
          <a:xfrm>
            <a:off x="650915" y="5918615"/>
            <a:ext cx="29685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Faruk Ahamed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7A244BC5-70FC-4946-82D2-D4DA3C54901B}"/>
              </a:ext>
            </a:extLst>
          </p:cNvPr>
          <p:cNvSpPr/>
          <p:nvPr/>
        </p:nvSpPr>
        <p:spPr>
          <a:xfrm>
            <a:off x="5194419" y="5850264"/>
            <a:ext cx="29685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Kailas Chakma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607848E6-ECFF-473F-BF58-09CD738AC609}"/>
              </a:ext>
            </a:extLst>
          </p:cNvPr>
          <p:cNvSpPr/>
          <p:nvPr/>
        </p:nvSpPr>
        <p:spPr>
          <a:xfrm>
            <a:off x="10300745" y="5866199"/>
            <a:ext cx="36918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Kazi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Afnan Alam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12C31E-7664-4A9F-BB66-EE08EFC39402}"/>
              </a:ext>
            </a:extLst>
          </p:cNvPr>
          <p:cNvSpPr/>
          <p:nvPr/>
        </p:nvSpPr>
        <p:spPr>
          <a:xfrm>
            <a:off x="649788" y="6626854"/>
            <a:ext cx="148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242-35-760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A52AAC-D9E1-45A4-B8DB-030B4F66C5F6}"/>
              </a:ext>
            </a:extLst>
          </p:cNvPr>
          <p:cNvSpPr/>
          <p:nvPr/>
        </p:nvSpPr>
        <p:spPr>
          <a:xfrm>
            <a:off x="5194419" y="6539545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242-35-730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2B5296-6F8F-43F6-B045-A84A8D2E9A52}"/>
              </a:ext>
            </a:extLst>
          </p:cNvPr>
          <p:cNvSpPr/>
          <p:nvPr/>
        </p:nvSpPr>
        <p:spPr>
          <a:xfrm>
            <a:off x="10215020" y="6506427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242-35-179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52DAE9-C365-424B-A991-A4B46D30D9DC}"/>
              </a:ext>
            </a:extLst>
          </p:cNvPr>
          <p:cNvSpPr/>
          <p:nvPr/>
        </p:nvSpPr>
        <p:spPr>
          <a:xfrm>
            <a:off x="361950" y="1401480"/>
            <a:ext cx="13906500" cy="10716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480905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8927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3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89" y="4861500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Complaint Management System is a digital solution designed to manage and resolve complaints efficiently. It creates a seamless connection between citizens, employee, and administration, ensuring transparency, effective tracking, and clear accountability throughout the complaint resolution process.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8869A-BE15-4186-8CC1-52EAEFB1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239"/>
            <a:ext cx="14630400" cy="222166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D030C3A-E8FF-4F5B-AB46-57A95681CDE4}"/>
              </a:ext>
            </a:extLst>
          </p:cNvPr>
          <p:cNvSpPr/>
          <p:nvPr/>
        </p:nvSpPr>
        <p:spPr>
          <a:xfrm>
            <a:off x="3952875" y="3592202"/>
            <a:ext cx="447675" cy="21068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915318-F5A5-4ED9-B1A3-7AF49F431879}"/>
              </a:ext>
            </a:extLst>
          </p:cNvPr>
          <p:cNvSpPr/>
          <p:nvPr/>
        </p:nvSpPr>
        <p:spPr>
          <a:xfrm>
            <a:off x="793789" y="3964305"/>
            <a:ext cx="1528405" cy="794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93789" y="116264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Roles</a:t>
            </a:r>
            <a:endParaRPr lang="en-US" sz="3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40812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👤 User</a:t>
            </a:r>
            <a:endParaRPr lang="en-US" sz="19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56948"/>
            <a:ext cx="40257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Register/Login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543901"/>
            <a:ext cx="40257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Submit complaint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930854"/>
            <a:ext cx="40257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Track complaint status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311259" y="3640812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👨‍💼 Employee</a:t>
            </a:r>
            <a:endParaRPr lang="en-US" sz="19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311259" y="4156948"/>
            <a:ext cx="4024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View assigned complaints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5311259" y="4543901"/>
            <a:ext cx="4024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Update complaint status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9827300" y="3640812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👑 Admin</a:t>
            </a:r>
            <a:endParaRPr lang="en-US" sz="19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9827300" y="4156948"/>
            <a:ext cx="4024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Approve complaints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27300" y="4543901"/>
            <a:ext cx="4024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Assign staff to complaint types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27300" y="4930854"/>
            <a:ext cx="4024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Add/Delete employee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9827300" y="5317808"/>
            <a:ext cx="4024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View all complaints &amp; users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781A01-C30F-474C-80F5-49A05ABCC5B2}"/>
              </a:ext>
            </a:extLst>
          </p:cNvPr>
          <p:cNvSpPr/>
          <p:nvPr/>
        </p:nvSpPr>
        <p:spPr>
          <a:xfrm>
            <a:off x="5311259" y="3958590"/>
            <a:ext cx="1822966" cy="8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C14E47-FC33-4D73-84D1-31D1CDF6292F}"/>
              </a:ext>
            </a:extLst>
          </p:cNvPr>
          <p:cNvSpPr/>
          <p:nvPr/>
        </p:nvSpPr>
        <p:spPr>
          <a:xfrm>
            <a:off x="9827300" y="3908107"/>
            <a:ext cx="1528405" cy="8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828C7560-E904-4575-88A0-B8FE9378A2F0}"/>
              </a:ext>
            </a:extLst>
          </p:cNvPr>
          <p:cNvSpPr/>
          <p:nvPr/>
        </p:nvSpPr>
        <p:spPr>
          <a:xfrm>
            <a:off x="5330309" y="4861441"/>
            <a:ext cx="4024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</a:rPr>
              <a:t>Contract with user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25C4B3-8944-44F2-B4C7-4C3030ACA791}"/>
              </a:ext>
            </a:extLst>
          </p:cNvPr>
          <p:cNvSpPr/>
          <p:nvPr/>
        </p:nvSpPr>
        <p:spPr>
          <a:xfrm>
            <a:off x="3819525" y="3114675"/>
            <a:ext cx="85725" cy="288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53CC4E-A9BB-4B9F-80ED-6A911A531A38}"/>
              </a:ext>
            </a:extLst>
          </p:cNvPr>
          <p:cNvSpPr/>
          <p:nvPr/>
        </p:nvSpPr>
        <p:spPr>
          <a:xfrm>
            <a:off x="3971925" y="3405782"/>
            <a:ext cx="85725" cy="288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9122FA-E264-45D2-8F67-89CE1D827F64}"/>
              </a:ext>
            </a:extLst>
          </p:cNvPr>
          <p:cNvSpPr/>
          <p:nvPr/>
        </p:nvSpPr>
        <p:spPr>
          <a:xfrm>
            <a:off x="3677662" y="3418403"/>
            <a:ext cx="85725" cy="288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DE3A43-B648-4D61-B5DC-A4B8E4AD1C00}"/>
              </a:ext>
            </a:extLst>
          </p:cNvPr>
          <p:cNvSpPr/>
          <p:nvPr/>
        </p:nvSpPr>
        <p:spPr>
          <a:xfrm>
            <a:off x="8679656" y="2963347"/>
            <a:ext cx="85725" cy="288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FC7EC2-72A8-4F25-8AF2-230990F32C20}"/>
              </a:ext>
            </a:extLst>
          </p:cNvPr>
          <p:cNvSpPr/>
          <p:nvPr/>
        </p:nvSpPr>
        <p:spPr>
          <a:xfrm>
            <a:off x="8832056" y="3254454"/>
            <a:ext cx="85725" cy="288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B3D4C0-1834-442D-8FD4-409C0C870433}"/>
              </a:ext>
            </a:extLst>
          </p:cNvPr>
          <p:cNvSpPr/>
          <p:nvPr/>
        </p:nvSpPr>
        <p:spPr>
          <a:xfrm>
            <a:off x="8537793" y="3267075"/>
            <a:ext cx="85725" cy="288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0D8665C-8FE9-4157-9E55-EEB382AB6041}"/>
              </a:ext>
            </a:extLst>
          </p:cNvPr>
          <p:cNvSpPr/>
          <p:nvPr/>
        </p:nvSpPr>
        <p:spPr>
          <a:xfrm>
            <a:off x="419873" y="495300"/>
            <a:ext cx="14210527" cy="1085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 0"/>
          <p:cNvSpPr/>
          <p:nvPr/>
        </p:nvSpPr>
        <p:spPr>
          <a:xfrm>
            <a:off x="1006316" y="80438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latin typeface="Prata" pitchFamily="34" charset="0"/>
                <a:ea typeface="Prata" pitchFamily="34" charset="-122"/>
                <a:cs typeface="Prata" pitchFamily="34" charset="-120"/>
              </a:rPr>
              <a:t>Key Features</a:t>
            </a:r>
            <a:endParaRPr lang="en-US" sz="39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92874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3110627"/>
            <a:ext cx="306621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Registration &amp; Login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2992874"/>
            <a:ext cx="496133" cy="4961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68127" y="3110627"/>
            <a:ext cx="27142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Complaint Submission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5968127" y="3539847"/>
            <a:ext cx="34381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(Electricity, Water, Gas, etc.)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2992874"/>
            <a:ext cx="496133" cy="4961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398443" y="3110627"/>
            <a:ext cx="27470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Anonymous Complaint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254222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7930" y="4371975"/>
            <a:ext cx="31688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Tracking &amp; Status Updates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986" y="4254222"/>
            <a:ext cx="496133" cy="49613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68127" y="4371975"/>
            <a:ext cx="28576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Approval System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4302" y="4254222"/>
            <a:ext cx="496133" cy="49613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398443" y="4371975"/>
            <a:ext cx="343816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Employee Assignment &amp; Management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389126"/>
            <a:ext cx="496133" cy="49613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537930" y="55068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Persistence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 9"/>
          <p:cNvSpPr/>
          <p:nvPr/>
        </p:nvSpPr>
        <p:spPr>
          <a:xfrm>
            <a:off x="1537930" y="5936099"/>
            <a:ext cx="343804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(via text files)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90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</a:t>
            </a:r>
            <a:endParaRPr lang="en-US" sz="3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34822"/>
            <a:ext cx="6422231" cy="1189196"/>
          </a:xfrm>
          <a:prstGeom prst="roundRect">
            <a:avLst>
              <a:gd name="adj" fmla="val 9227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3334822"/>
            <a:ext cx="91440" cy="1189196"/>
          </a:xfrm>
          <a:prstGeom prst="roundRect">
            <a:avLst>
              <a:gd name="adj" fmla="val 32558"/>
            </a:avLst>
          </a:prstGeom>
          <a:solidFill>
            <a:srgbClr val="84482D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35560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Centralised System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985260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 a single platform for handling all complaints.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3334822"/>
            <a:ext cx="6422231" cy="1189196"/>
          </a:xfrm>
          <a:prstGeom prst="roundRect">
            <a:avLst>
              <a:gd name="adj" fmla="val 9227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3334822"/>
            <a:ext cx="91440" cy="1189196"/>
          </a:xfrm>
          <a:prstGeom prst="roundRect">
            <a:avLst>
              <a:gd name="adj" fmla="val 32558"/>
            </a:avLst>
          </a:prstGeom>
          <a:solidFill>
            <a:srgbClr val="84482D"/>
          </a:solidFill>
          <a:ln/>
        </p:spPr>
      </p:sp>
      <p:sp>
        <p:nvSpPr>
          <p:cNvPr id="9" name="Text 7"/>
          <p:cNvSpPr/>
          <p:nvPr/>
        </p:nvSpPr>
        <p:spPr>
          <a:xfrm>
            <a:off x="7704177" y="3556040"/>
            <a:ext cx="26758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Citizen Empowerment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3985260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Allow citizens to register and track their complaints easily.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722376"/>
            <a:ext cx="6422231" cy="1189196"/>
          </a:xfrm>
          <a:prstGeom prst="roundRect">
            <a:avLst>
              <a:gd name="adj" fmla="val 9227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722376"/>
            <a:ext cx="91440" cy="1189196"/>
          </a:xfrm>
          <a:prstGeom prst="roundRect">
            <a:avLst>
              <a:gd name="adj" fmla="val 32558"/>
            </a:avLst>
          </a:prstGeom>
          <a:solidFill>
            <a:srgbClr val="84482D"/>
          </a:solidFill>
          <a:ln/>
        </p:spPr>
      </p:sp>
      <p:sp>
        <p:nvSpPr>
          <p:cNvPr id="13" name="Text 11"/>
          <p:cNvSpPr/>
          <p:nvPr/>
        </p:nvSpPr>
        <p:spPr>
          <a:xfrm>
            <a:off x="1083588" y="49435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Control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3588" y="5372814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Enable administrators to manage staff and approvals effectively.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722376"/>
            <a:ext cx="6422231" cy="1189196"/>
          </a:xfrm>
          <a:prstGeom prst="roundRect">
            <a:avLst>
              <a:gd name="adj" fmla="val 9227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722376"/>
            <a:ext cx="91440" cy="1189196"/>
          </a:xfrm>
          <a:prstGeom prst="roundRect">
            <a:avLst>
              <a:gd name="adj" fmla="val 32558"/>
            </a:avLst>
          </a:prstGeom>
          <a:solidFill>
            <a:srgbClr val="84482D"/>
          </a:solidFill>
          <a:ln/>
        </p:spPr>
      </p:sp>
      <p:sp>
        <p:nvSpPr>
          <p:cNvPr id="17" name="Text 15"/>
          <p:cNvSpPr/>
          <p:nvPr/>
        </p:nvSpPr>
        <p:spPr>
          <a:xfrm>
            <a:off x="7704177" y="4943594"/>
            <a:ext cx="25668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Simplified Resolution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04177" y="5372814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Streamline employee assignments and complaint resolution.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834294" y="312622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Details</a:t>
            </a:r>
            <a:endParaRPr lang="en-US" sz="3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07219" y="510337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Language:</a:t>
            </a: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 (ANSI C)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07219" y="549032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Storage:</a:t>
            </a: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Text files (users.txt, complaints.txt, staff.txt)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351044" y="510337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Structs (User, Complaint, StaffEntry)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8351044" y="549032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File I/O (load/save functions)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8351044" y="587728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Role-based dashboards (User, Staff, Admin)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0964" y="1534716"/>
            <a:ext cx="3621881" cy="581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Dashboard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1050965" y="305505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4" name="Text 2"/>
          <p:cNvSpPr/>
          <p:nvPr/>
        </p:nvSpPr>
        <p:spPr>
          <a:xfrm>
            <a:off x="1125379" y="315893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695807" y="30922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Register Complaint</a:t>
            </a:r>
            <a:endParaRPr lang="en-US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1050964" y="387661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7" name="Text 5"/>
          <p:cNvSpPr/>
          <p:nvPr/>
        </p:nvSpPr>
        <p:spPr>
          <a:xfrm>
            <a:off x="1125378" y="3980499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695807" y="39137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Track Complaint</a:t>
            </a:r>
            <a:endParaRPr lang="en-US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hape 7"/>
          <p:cNvSpPr/>
          <p:nvPr/>
        </p:nvSpPr>
        <p:spPr>
          <a:xfrm>
            <a:off x="1050965" y="477104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0" name="Text 8"/>
          <p:cNvSpPr/>
          <p:nvPr/>
        </p:nvSpPr>
        <p:spPr>
          <a:xfrm>
            <a:off x="1125379" y="487492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695807" y="48081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View Status Updates</a:t>
            </a:r>
            <a:endParaRPr lang="en-US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050965" y="5628326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3" name="Text 11"/>
          <p:cNvSpPr/>
          <p:nvPr/>
        </p:nvSpPr>
        <p:spPr>
          <a:xfrm>
            <a:off x="1125379" y="573220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695808" y="56654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Logout</a:t>
            </a:r>
            <a:endParaRPr lang="en-US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D9ACEC-F6EC-4EB9-B144-46FBEABD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44275"/>
            <a:ext cx="6631862" cy="40879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228" y="1376482"/>
            <a:ext cx="5332571" cy="614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Employee Dashboard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9721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4" name="Text 2"/>
          <p:cNvSpPr/>
          <p:nvPr/>
        </p:nvSpPr>
        <p:spPr>
          <a:xfrm>
            <a:off x="868204" y="259157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>
              <a:solidFill>
                <a:srgbClr val="FFFFFF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1438632" y="2534364"/>
            <a:ext cx="35373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View Assigned Complaints</a:t>
            </a:r>
            <a:endParaRPr lang="en-US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793790" y="4048780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7" name="Text 5"/>
          <p:cNvSpPr/>
          <p:nvPr/>
        </p:nvSpPr>
        <p:spPr>
          <a:xfrm>
            <a:off x="868204" y="414313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>
              <a:solidFill>
                <a:srgbClr val="FFFFFF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1438633" y="4085927"/>
            <a:ext cx="353746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Update Complaint Status</a:t>
            </a:r>
            <a:endParaRPr lang="en-US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1438633" y="4949131"/>
            <a:ext cx="353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75000"/>
                  </a:schemeClr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(In Progress / Resolved)</a:t>
            </a:r>
            <a:endParaRPr lang="en-US" sz="15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3791" y="602313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1" name="Text 9"/>
          <p:cNvSpPr/>
          <p:nvPr/>
        </p:nvSpPr>
        <p:spPr>
          <a:xfrm>
            <a:off x="868205" y="611749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>
              <a:solidFill>
                <a:srgbClr val="FFFFFF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1438633" y="60602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Logout</a:t>
            </a:r>
            <a:endParaRPr lang="en-US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5F2C6C-D464-4969-8046-D7890447E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14" r="19897"/>
          <a:stretch/>
        </p:blipFill>
        <p:spPr>
          <a:xfrm>
            <a:off x="7696200" y="1596790"/>
            <a:ext cx="6140410" cy="43453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549</Words>
  <Application>Microsoft Office PowerPoint</Application>
  <PresentationFormat>Custom</PresentationFormat>
  <Paragraphs>138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Arial</vt:lpstr>
      <vt:lpstr>Manrope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Afnan Alam</cp:lastModifiedBy>
  <cp:revision>14</cp:revision>
  <dcterms:created xsi:type="dcterms:W3CDTF">2025-08-16T11:57:49Z</dcterms:created>
  <dcterms:modified xsi:type="dcterms:W3CDTF">2025-08-16T14:07:17Z</dcterms:modified>
</cp:coreProperties>
</file>